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Default Extension="mp3" ContentType="application/vnd.sun.star.media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53424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1128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53424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61128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57200" y="-2995560"/>
            <a:ext cx="227880" cy="13716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7800" cy="5791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-2995560"/>
            <a:ext cx="227880" cy="13716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53424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1128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53424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1128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57200" y="-2995560"/>
            <a:ext cx="227880" cy="13716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7800" cy="5791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53424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1128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53424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1128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subTitle"/>
          </p:nvPr>
        </p:nvSpPr>
        <p:spPr>
          <a:xfrm>
            <a:off x="457200" y="-2995560"/>
            <a:ext cx="227880" cy="13716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7800" cy="5791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53424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61128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6"/>
          <p:cNvSpPr>
            <a:spLocks noGrp="1"/>
          </p:cNvSpPr>
          <p:nvPr>
            <p:ph type="body"/>
          </p:nvPr>
        </p:nvSpPr>
        <p:spPr>
          <a:xfrm>
            <a:off x="53424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7"/>
          <p:cNvSpPr>
            <a:spLocks noGrp="1"/>
          </p:cNvSpPr>
          <p:nvPr>
            <p:ph type="body"/>
          </p:nvPr>
        </p:nvSpPr>
        <p:spPr>
          <a:xfrm>
            <a:off x="61128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subTitle"/>
          </p:nvPr>
        </p:nvSpPr>
        <p:spPr>
          <a:xfrm>
            <a:off x="457200" y="-2995560"/>
            <a:ext cx="227880" cy="13716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7800" cy="5791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PlaceHolder 5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20680"/>
            <a:ext cx="8227800" cy="5791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53424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611280" y="16002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6"/>
          <p:cNvSpPr>
            <a:spLocks noGrp="1"/>
          </p:cNvSpPr>
          <p:nvPr>
            <p:ph type="body"/>
          </p:nvPr>
        </p:nvSpPr>
        <p:spPr>
          <a:xfrm>
            <a:off x="53424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7"/>
          <p:cNvSpPr>
            <a:spLocks noGrp="1"/>
          </p:cNvSpPr>
          <p:nvPr>
            <p:ph type="body"/>
          </p:nvPr>
        </p:nvSpPr>
        <p:spPr>
          <a:xfrm>
            <a:off x="611280" y="3963600"/>
            <a:ext cx="730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4524120"/>
          </a:xfrm>
          <a:prstGeom prst="rect">
            <a:avLst/>
          </a:prstGeom>
        </p:spPr>
        <p:txBody>
          <a:bodyPr lIns="0" tIns="0" rIns="0" bIns="0">
            <a:normAutofit fontScale="34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73840" y="39636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73840" y="1600200"/>
            <a:ext cx="110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227880" cy="2157840"/>
          </a:xfrm>
          <a:prstGeom prst="rect">
            <a:avLst/>
          </a:prstGeom>
        </p:spPr>
        <p:txBody>
          <a:bodyPr lIns="0" tIns="0" rIns="0" bIns="0">
            <a:normAutofit fontScale="11000"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55520" cy="6856920"/>
          </a:xfrm>
          <a:prstGeom prst="rect">
            <a:avLst/>
          </a:prstGeom>
          <a:ln w="9525">
            <a:noFill/>
          </a:ln>
        </p:spPr>
      </p:pic>
      <p:pic>
        <p:nvPicPr>
          <p:cNvPr id="5" name="Picture 2"/>
          <p:cNvPicPr/>
          <p:nvPr/>
        </p:nvPicPr>
        <p:blipFill>
          <a:blip r:embed="rId15" cstate="print"/>
          <a:stretch/>
        </p:blipFill>
        <p:spPr>
          <a:xfrm>
            <a:off x="0" y="0"/>
            <a:ext cx="9155520" cy="6856920"/>
          </a:xfrm>
          <a:prstGeom prst="rect">
            <a:avLst/>
          </a:prstGeom>
          <a:ln w="9525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68000" cy="4524120"/>
          </a:xfrm>
          <a:prstGeom prst="rect">
            <a:avLst/>
          </a:prstGeom>
        </p:spPr>
        <p:txBody>
          <a:bodyPr lIns="0" tIns="0" rIns="0" bIns="0">
            <a:normAutofit fontScale="2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9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55520" cy="6856920"/>
          </a:xfrm>
          <a:prstGeom prst="rect">
            <a:avLst/>
          </a:prstGeom>
          <a:ln w="9525">
            <a:noFill/>
          </a:ln>
        </p:spPr>
      </p:pic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9"/>
          <p:cNvPicPr/>
          <p:nvPr/>
        </p:nvPicPr>
        <p:blipFill>
          <a:blip r:embed="rId14" cstate="print"/>
          <a:stretch/>
        </p:blipFill>
        <p:spPr>
          <a:xfrm>
            <a:off x="0" y="0"/>
            <a:ext cx="9155520" cy="6856920"/>
          </a:xfrm>
          <a:prstGeom prst="rect">
            <a:avLst/>
          </a:prstGeom>
          <a:ln w="9525">
            <a:noFill/>
          </a:ln>
        </p:spPr>
      </p:pic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2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69732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2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20680"/>
            <a:ext cx="8227800" cy="1249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2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697320" y="1600200"/>
            <a:ext cx="227880" cy="4524120"/>
          </a:xfrm>
          <a:prstGeom prst="rect">
            <a:avLst/>
          </a:prstGeom>
        </p:spPr>
        <p:txBody>
          <a:bodyPr lIns="0" tIns="0" rIns="0" bIns="0">
            <a:normAutofit fontScale="2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30.mp3"/><Relationship Id="rId2" Type="http://schemas.openxmlformats.org/officeDocument/2006/relationships/slideLayout" Target="../slideLayouts/slideLayout37.xml"/><Relationship Id="rId1" Type="http://schemas.openxmlformats.org/officeDocument/2006/relationships/audio" Target="../media/media30.mp3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37.xml"/><Relationship Id="rId1" Type="http://schemas.openxmlformats.org/officeDocument/2006/relationships/audio" Target="../media/media37.mp3"/><Relationship Id="rId6" Type="http://schemas.openxmlformats.org/officeDocument/2006/relationships/image" Target="../media/image8.png"/><Relationship Id="rId5" Type="http://schemas.microsoft.com/office/2007/relationships/media" Target="../media/media37.mp3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2" Type="http://schemas.openxmlformats.org/officeDocument/2006/relationships/slideLayout" Target="../slideLayouts/slideLayout28.xml"/><Relationship Id="rId1" Type="http://schemas.openxmlformats.org/officeDocument/2006/relationships/audio" Target="../media/media10.mp3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ectangle 2"/>
          <p:cNvSpPr/>
          <p:nvPr/>
        </p:nvSpPr>
        <p:spPr>
          <a:xfrm>
            <a:off x="324000" y="476280"/>
            <a:ext cx="7771320" cy="1827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 anchorCtr="1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6000" b="0" strike="noStrike" spc="-1">
                <a:solidFill>
                  <a:srgbClr val="000000"/>
                </a:solidFill>
                <a:latin typeface="Arial"/>
                <a:ea typeface="SimSun"/>
              </a:rPr>
              <a:t>      </a:t>
            </a:r>
            <a:r>
              <a:t/>
            </a:r>
            <a:br/>
            <a:endParaRPr lang="ru-RU" sz="6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6000" b="0" strike="noStrike" spc="-1">
                <a:solidFill>
                  <a:srgbClr val="000000"/>
                </a:solidFill>
                <a:latin typeface="Arial"/>
                <a:ea typeface="SimSun"/>
              </a:rPr>
              <a:t>The 10</a:t>
            </a:r>
            <a:r>
              <a:rPr lang="en-US" sz="6000" b="0" strike="noStrike" spc="-1" baseline="30000">
                <a:solidFill>
                  <a:srgbClr val="000000"/>
                </a:solidFill>
                <a:latin typeface="Arial"/>
                <a:ea typeface="SimSun"/>
              </a:rPr>
              <a:t>th  </a:t>
            </a:r>
            <a:r>
              <a:rPr lang="en-US" sz="5400" b="0" strike="noStrike" spc="-1">
                <a:solidFill>
                  <a:srgbClr val="000000"/>
                </a:solidFill>
                <a:latin typeface="Arial"/>
                <a:ea typeface="SimSun"/>
              </a:rPr>
              <a:t>of April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9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Заголовок 1"/>
          <p:cNvSpPr/>
          <p:nvPr/>
        </p:nvSpPr>
        <p:spPr>
          <a:xfrm>
            <a:off x="467640" y="47664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бронировать билеты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237" name="Picture 2"/>
          <p:cNvPicPr/>
          <p:nvPr/>
        </p:nvPicPr>
        <p:blipFill>
          <a:blip r:embed="rId2" cstate="print"/>
          <a:stretch/>
        </p:blipFill>
        <p:spPr>
          <a:xfrm>
            <a:off x="5040000" y="1980000"/>
            <a:ext cx="3779640" cy="3274200"/>
          </a:xfrm>
          <a:prstGeom prst="rect">
            <a:avLst/>
          </a:prstGeom>
          <a:ln w="9525">
            <a:noFill/>
          </a:ln>
        </p:spPr>
      </p:pic>
      <p:pic>
        <p:nvPicPr>
          <p:cNvPr id="238" name="Picture 2" descr="забронировать билеты"/>
          <p:cNvPicPr/>
          <p:nvPr/>
        </p:nvPicPr>
        <p:blipFill>
          <a:blip r:embed="rId3" cstate="print"/>
          <a:stretch/>
        </p:blipFill>
        <p:spPr>
          <a:xfrm>
            <a:off x="539640" y="2277000"/>
            <a:ext cx="4134240" cy="258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Содержимое 2"/>
          <p:cNvSpPr/>
          <p:nvPr/>
        </p:nvSpPr>
        <p:spPr>
          <a:xfrm>
            <a:off x="899640" y="332640"/>
            <a:ext cx="7846920" cy="89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37000"/>
          </a:bodyPr>
          <a:lstStyle/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r>
              <a:rPr lang="ru-RU" sz="5400" b="1" strike="noStrike" spc="-1">
                <a:solidFill>
                  <a:srgbClr val="000000"/>
                </a:solidFill>
                <a:latin typeface="Calibri"/>
                <a:ea typeface="DejaVu Sans"/>
              </a:rPr>
              <a:t>касса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40" name="Picture 2" descr="https://img-fotki.yandex.ru/get/759574/199203331.223/0_1730f2_73acd495_orig"/>
          <p:cNvPicPr/>
          <p:nvPr/>
        </p:nvPicPr>
        <p:blipFill>
          <a:blip r:embed="rId2" cstate="print"/>
          <a:stretch/>
        </p:blipFill>
        <p:spPr>
          <a:xfrm>
            <a:off x="1260000" y="2148480"/>
            <a:ext cx="7073640" cy="470952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Заголовок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свободное место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242" name="Picture 2" descr="https://pbs.twimg.com/media/Dz1jGWKWwAAVL5R.jpg:large"/>
          <p:cNvPicPr/>
          <p:nvPr/>
        </p:nvPicPr>
        <p:blipFill>
          <a:blip r:embed="rId2" cstate="print"/>
          <a:srcRect l="22709" t="24152" r="33416" b="792"/>
          <a:stretch/>
        </p:blipFill>
        <p:spPr>
          <a:xfrm>
            <a:off x="2871720" y="1800000"/>
            <a:ext cx="4328280" cy="504000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Содержимое 2"/>
          <p:cNvSpPr/>
          <p:nvPr/>
        </p:nvSpPr>
        <p:spPr>
          <a:xfrm>
            <a:off x="457200" y="1600200"/>
            <a:ext cx="82278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4" name="Содержимое 2"/>
          <p:cNvSpPr/>
          <p:nvPr/>
        </p:nvSpPr>
        <p:spPr>
          <a:xfrm>
            <a:off x="2483640" y="188640"/>
            <a:ext cx="4246200" cy="10062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r>
              <a:rPr lang="ru-RU" sz="5400" b="1" strike="noStrike" spc="-1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endParaRPr lang="ru-RU" sz="5400" b="0" strike="noStrike" spc="-1">
              <a:latin typeface="Arial"/>
            </a:endParaRPr>
          </a:p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r>
              <a:rPr lang="ru-RU" sz="5400" b="1" strike="noStrike" spc="-1">
                <a:solidFill>
                  <a:srgbClr val="000000"/>
                </a:solidFill>
                <a:latin typeface="Calibri"/>
                <a:ea typeface="DejaVu Sans"/>
              </a:rPr>
              <a:t>ряд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45" name="Picture 2" descr="http://krsk.sibnovosti.ru/pictures/0619/9406/IMG_6398.jpg"/>
          <p:cNvPicPr/>
          <p:nvPr/>
        </p:nvPicPr>
        <p:blipFill>
          <a:blip r:embed="rId2" cstate="print"/>
          <a:stretch/>
        </p:blipFill>
        <p:spPr>
          <a:xfrm>
            <a:off x="540000" y="1939680"/>
            <a:ext cx="7920000" cy="491832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Содержимое 2"/>
          <p:cNvSpPr/>
          <p:nvPr/>
        </p:nvSpPr>
        <p:spPr>
          <a:xfrm>
            <a:off x="457200" y="1600200"/>
            <a:ext cx="82278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Содержимое 2"/>
          <p:cNvSpPr/>
          <p:nvPr/>
        </p:nvSpPr>
        <p:spPr>
          <a:xfrm>
            <a:off x="1115640" y="260640"/>
            <a:ext cx="7270920" cy="4593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r>
              <a:rPr lang="ru-RU" sz="5400" b="1" strike="noStrike" spc="-1">
                <a:solidFill>
                  <a:srgbClr val="FF0000"/>
                </a:solidFill>
                <a:latin typeface="Calibri"/>
                <a:ea typeface="DejaVu Sans"/>
              </a:rPr>
              <a:t> </a:t>
            </a:r>
            <a:endParaRPr lang="ru-RU" sz="5400" b="0" strike="noStrike" spc="-1">
              <a:latin typeface="Arial"/>
            </a:endParaRPr>
          </a:p>
          <a:p>
            <a:pPr marL="343080" indent="-342000" algn="ctr">
              <a:lnSpc>
                <a:spcPct val="100000"/>
              </a:lnSpc>
              <a:spcBef>
                <a:spcPts val="1080"/>
              </a:spcBef>
              <a:tabLst>
                <a:tab pos="0" algn="l"/>
              </a:tabLst>
            </a:pPr>
            <a:endParaRPr lang="ru-RU" sz="5400" b="0" strike="noStrike" spc="-1">
              <a:latin typeface="Arial"/>
            </a:endParaRPr>
          </a:p>
        </p:txBody>
      </p:sp>
      <p:pic>
        <p:nvPicPr>
          <p:cNvPr id="248" name="Рисунок 1"/>
          <p:cNvPicPr/>
          <p:nvPr/>
        </p:nvPicPr>
        <p:blipFill>
          <a:blip r:embed="rId2" cstate="print"/>
          <a:srcRect l="69172" t="55615" r="17639" b="20369"/>
          <a:stretch/>
        </p:blipFill>
        <p:spPr>
          <a:xfrm>
            <a:off x="-58680" y="1347120"/>
            <a:ext cx="8878680" cy="5510880"/>
          </a:xfrm>
          <a:prstGeom prst="rect">
            <a:avLst/>
          </a:prstGeom>
          <a:ln w="9525">
            <a:noFill/>
          </a:ln>
        </p:spPr>
      </p:pic>
      <p:sp>
        <p:nvSpPr>
          <p:cNvPr id="249" name="TextBox 248"/>
          <p:cNvSpPr txBox="1"/>
          <p:nvPr/>
        </p:nvSpPr>
        <p:spPr>
          <a:xfrm>
            <a:off x="3780000" y="0"/>
            <a:ext cx="1904400" cy="777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5400" b="1" strike="noStrike" spc="-1">
                <a:solidFill>
                  <a:srgbClr val="000000"/>
                </a:solidFill>
                <a:latin typeface="Calibri"/>
                <a:ea typeface="DejaVu Sans"/>
              </a:rPr>
              <a:t>сцена</a:t>
            </a:r>
            <a:endParaRPr lang="ru-RU" sz="5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Заголовок 1"/>
          <p:cNvSpPr/>
          <p:nvPr/>
        </p:nvSpPr>
        <p:spPr>
          <a:xfrm>
            <a:off x="539640" y="18864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800" b="0" strike="noStrike" spc="-1">
              <a:latin typeface="Arial"/>
            </a:endParaRPr>
          </a:p>
        </p:txBody>
      </p:sp>
      <p:sp>
        <p:nvSpPr>
          <p:cNvPr id="251" name="Содержимое 2"/>
          <p:cNvSpPr/>
          <p:nvPr/>
        </p:nvSpPr>
        <p:spPr>
          <a:xfrm>
            <a:off x="457200" y="1600200"/>
            <a:ext cx="82278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52" name="Picture 2" descr="https://all.culture.ru/uploads/cdb59a3b972a4b994f08c13bd51dfa77.jpg"/>
          <p:cNvPicPr/>
          <p:nvPr/>
        </p:nvPicPr>
        <p:blipFill>
          <a:blip r:embed="rId2" cstate="print"/>
          <a:stretch/>
        </p:blipFill>
        <p:spPr>
          <a:xfrm>
            <a:off x="324000" y="1208880"/>
            <a:ext cx="8858160" cy="5458320"/>
          </a:xfrm>
          <a:prstGeom prst="rect">
            <a:avLst/>
          </a:prstGeom>
          <a:ln w="9525">
            <a:noFill/>
          </a:ln>
        </p:spPr>
      </p:pic>
      <p:sp>
        <p:nvSpPr>
          <p:cNvPr id="253" name="Стрелка вверх 4"/>
          <p:cNvSpPr/>
          <p:nvPr/>
        </p:nvSpPr>
        <p:spPr>
          <a:xfrm rot="18640200">
            <a:off x="5886360" y="5171040"/>
            <a:ext cx="718200" cy="1710000"/>
          </a:xfrm>
          <a:prstGeom prst="upArrow">
            <a:avLst>
              <a:gd name="adj1" fmla="val 45620"/>
              <a:gd name="adj2" fmla="val 50000"/>
            </a:avLst>
          </a:prstGeom>
          <a:gradFill rotWithShape="0">
            <a:gsLst>
              <a:gs pos="0">
                <a:srgbClr val="2988A1"/>
              </a:gs>
              <a:gs pos="100000">
                <a:srgbClr val="36B0D1"/>
              </a:gs>
            </a:gsLst>
            <a:lin ang="13236000"/>
          </a:gra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/>
        </p:style>
      </p:sp>
      <p:sp>
        <p:nvSpPr>
          <p:cNvPr id="254" name="TextBox 253"/>
          <p:cNvSpPr txBox="1"/>
          <p:nvPr/>
        </p:nvSpPr>
        <p:spPr>
          <a:xfrm>
            <a:off x="3578040" y="0"/>
            <a:ext cx="2001960" cy="70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800" b="1" strike="noStrike" spc="-1">
                <a:solidFill>
                  <a:srgbClr val="000000"/>
                </a:solidFill>
                <a:latin typeface="Calibri"/>
                <a:ea typeface="DejaVu Sans"/>
              </a:rPr>
              <a:t>партер</a:t>
            </a:r>
            <a:endParaRPr lang="ru-RU" sz="4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Заголовок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6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6000" b="0" strike="noStrike" spc="-1">
              <a:latin typeface="Arial"/>
            </a:endParaRPr>
          </a:p>
        </p:txBody>
      </p:sp>
      <p:pic>
        <p:nvPicPr>
          <p:cNvPr id="256" name="Picture 2"/>
          <p:cNvPicPr/>
          <p:nvPr/>
        </p:nvPicPr>
        <p:blipFill>
          <a:blip r:embed="rId2" cstate="print"/>
          <a:stretch/>
        </p:blipFill>
        <p:spPr>
          <a:xfrm>
            <a:off x="481320" y="1106640"/>
            <a:ext cx="8202960" cy="5686920"/>
          </a:xfrm>
          <a:prstGeom prst="rect">
            <a:avLst/>
          </a:prstGeom>
          <a:ln w="9525">
            <a:noFill/>
          </a:ln>
        </p:spPr>
      </p:pic>
      <p:sp>
        <p:nvSpPr>
          <p:cNvPr id="257" name="TextBox 256"/>
          <p:cNvSpPr txBox="1"/>
          <p:nvPr/>
        </p:nvSpPr>
        <p:spPr>
          <a:xfrm>
            <a:off x="3184560" y="0"/>
            <a:ext cx="3295440" cy="1614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6000" b="1" strike="noStrike" spc="-1">
                <a:solidFill>
                  <a:srgbClr val="000000"/>
                </a:solidFill>
                <a:latin typeface="Calibri"/>
                <a:ea typeface="DejaVu Sans"/>
              </a:rPr>
              <a:t>платить</a:t>
            </a:r>
            <a:endParaRPr lang="ru-RU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Заголовок 1"/>
          <p:cNvSpPr/>
          <p:nvPr/>
        </p:nvSpPr>
        <p:spPr>
          <a:xfrm>
            <a:off x="467640" y="47664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259" name="Picture 2" descr="C:\Users\Олег\Desktop\kreditnyie-kartyi.jpg"/>
          <p:cNvPicPr/>
          <p:nvPr/>
        </p:nvPicPr>
        <p:blipFill>
          <a:blip r:embed="rId2" cstate="print"/>
          <a:stretch/>
        </p:blipFill>
        <p:spPr>
          <a:xfrm>
            <a:off x="739080" y="1426320"/>
            <a:ext cx="8164800" cy="5211360"/>
          </a:xfrm>
          <a:prstGeom prst="rect">
            <a:avLst/>
          </a:prstGeom>
          <a:ln w="0">
            <a:noFill/>
          </a:ln>
        </p:spPr>
      </p:pic>
      <p:sp>
        <p:nvSpPr>
          <p:cNvPr id="260" name="TextBox 259"/>
          <p:cNvSpPr txBox="1"/>
          <p:nvPr/>
        </p:nvSpPr>
        <p:spPr>
          <a:xfrm>
            <a:off x="2322720" y="0"/>
            <a:ext cx="4479840" cy="649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кредитной картой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Заголовок 1"/>
          <p:cNvSpPr/>
          <p:nvPr/>
        </p:nvSpPr>
        <p:spPr>
          <a:xfrm>
            <a:off x="467640" y="26064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62" name="Содержимое 2"/>
          <p:cNvSpPr/>
          <p:nvPr/>
        </p:nvSpPr>
        <p:spPr>
          <a:xfrm>
            <a:off x="457200" y="1600200"/>
            <a:ext cx="82278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3" name="Picture 2" descr="https://media.istockphoto.com/vectors/kids-theater-performance-show-on-scene-vector-id628558186?k=6&amp;m=628558186&amp;s=612x612&amp;w=0&amp;h=svbVYhOlHKROfxs0JmWaclEPBFEfYIhC6eCdYgBSqx0="/>
          <p:cNvPicPr/>
          <p:nvPr/>
        </p:nvPicPr>
        <p:blipFill>
          <a:blip r:embed="rId2" cstate="print"/>
          <a:stretch/>
        </p:blipFill>
        <p:spPr>
          <a:xfrm>
            <a:off x="1785600" y="903600"/>
            <a:ext cx="5954400" cy="5954400"/>
          </a:xfrm>
          <a:prstGeom prst="rect">
            <a:avLst/>
          </a:prstGeom>
          <a:ln w="0">
            <a:noFill/>
          </a:ln>
        </p:spPr>
      </p:pic>
      <p:sp>
        <p:nvSpPr>
          <p:cNvPr id="264" name="TextBox 263"/>
          <p:cNvSpPr txBox="1"/>
          <p:nvPr/>
        </p:nvSpPr>
        <p:spPr>
          <a:xfrm>
            <a:off x="2185200" y="69840"/>
            <a:ext cx="5374800" cy="650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представление</a:t>
            </a:r>
            <a:r>
              <a:rPr lang="en-US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, </a:t>
            </a:r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пьеса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Заголовок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400" b="0" strike="noStrike" spc="-1">
              <a:latin typeface="Arial"/>
            </a:endParaRPr>
          </a:p>
        </p:txBody>
      </p:sp>
      <p:pic>
        <p:nvPicPr>
          <p:cNvPr id="266" name="Picture 2" descr="истекать&#10;заканчиваться"/>
          <p:cNvPicPr/>
          <p:nvPr/>
        </p:nvPicPr>
        <p:blipFill>
          <a:blip r:embed="rId2" cstate="print"/>
          <a:stretch/>
        </p:blipFill>
        <p:spPr>
          <a:xfrm>
            <a:off x="749880" y="1235880"/>
            <a:ext cx="7530120" cy="4524120"/>
          </a:xfrm>
          <a:prstGeom prst="rect">
            <a:avLst/>
          </a:prstGeom>
          <a:ln w="0">
            <a:noFill/>
          </a:ln>
        </p:spPr>
      </p:pic>
      <p:sp>
        <p:nvSpPr>
          <p:cNvPr id="267" name="TextBox 266"/>
          <p:cNvSpPr txBox="1"/>
          <p:nvPr/>
        </p:nvSpPr>
        <p:spPr>
          <a:xfrm>
            <a:off x="1625400" y="0"/>
            <a:ext cx="5874480" cy="72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Calibri"/>
                <a:ea typeface="DejaVu Sans"/>
              </a:rPr>
              <a:t>истекать, заканчиваться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Заголовок 1"/>
          <p:cNvSpPr/>
          <p:nvPr/>
        </p:nvSpPr>
        <p:spPr>
          <a:xfrm>
            <a:off x="457200" y="190440"/>
            <a:ext cx="822852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latin typeface="Times New Roman"/>
                <a:ea typeface="SimSun"/>
              </a:rPr>
              <a:t>How are you?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98" name="Замещающий текст 2"/>
          <p:cNvSpPr/>
          <p:nvPr/>
        </p:nvSpPr>
        <p:spPr>
          <a:xfrm>
            <a:off x="457200" y="1130760"/>
            <a:ext cx="8227800" cy="4449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                   </a:t>
            </a:r>
            <a:endParaRPr lang="ru-RU" sz="32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/>
              <a:buChar char=""/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        </a:t>
            </a:r>
            <a:endParaRPr lang="ru-RU" sz="32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/>
              <a:buChar char=""/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         </a:t>
            </a:r>
            <a:r>
              <a:rPr lang="en-US" sz="3200" b="0" strike="noStrike" spc="-1">
                <a:solidFill>
                  <a:srgbClr val="000000"/>
                </a:solidFill>
                <a:latin typeface="Times New Roman"/>
                <a:ea typeface="SimSun"/>
              </a:rPr>
              <a:t>You are OK!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199" name="Изображение 3"/>
          <p:cNvPicPr/>
          <p:nvPr/>
        </p:nvPicPr>
        <p:blipFill>
          <a:blip r:embed="rId2" cstate="print"/>
          <a:stretch/>
        </p:blipFill>
        <p:spPr>
          <a:xfrm>
            <a:off x="276840" y="1896840"/>
            <a:ext cx="1522800" cy="1522800"/>
          </a:xfrm>
          <a:prstGeom prst="rect">
            <a:avLst/>
          </a:prstGeom>
          <a:ln w="0">
            <a:noFill/>
          </a:ln>
        </p:spPr>
      </p:pic>
      <p:pic>
        <p:nvPicPr>
          <p:cNvPr id="200" name="Изображение 4"/>
          <p:cNvPicPr/>
          <p:nvPr/>
        </p:nvPicPr>
        <p:blipFill>
          <a:blip r:embed="rId3" cstate="print"/>
          <a:stretch/>
        </p:blipFill>
        <p:spPr>
          <a:xfrm>
            <a:off x="180000" y="4140000"/>
            <a:ext cx="1522800" cy="1522800"/>
          </a:xfrm>
          <a:prstGeom prst="rect">
            <a:avLst/>
          </a:prstGeom>
          <a:ln w="0">
            <a:noFill/>
          </a:ln>
        </p:spPr>
      </p:pic>
      <p:sp>
        <p:nvSpPr>
          <p:cNvPr id="201" name="Текстовое поле 5"/>
          <p:cNvSpPr/>
          <p:nvPr/>
        </p:nvSpPr>
        <p:spPr>
          <a:xfrm>
            <a:off x="1730880" y="3485520"/>
            <a:ext cx="3848760" cy="112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000000"/>
                </a:solidFill>
                <a:latin typeface="Times New Roman"/>
                <a:ea typeface="SimSun"/>
              </a:rPr>
              <a:t>Your mood is dood!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02" name="Изображение 6"/>
          <p:cNvPicPr/>
          <p:nvPr/>
        </p:nvPicPr>
        <p:blipFill>
          <a:blip r:embed="rId4" cstate="print"/>
          <a:stretch/>
        </p:blipFill>
        <p:spPr>
          <a:xfrm>
            <a:off x="5003640" y="1650240"/>
            <a:ext cx="991440" cy="1490040"/>
          </a:xfrm>
          <a:prstGeom prst="rect">
            <a:avLst/>
          </a:prstGeom>
          <a:ln w="0">
            <a:noFill/>
          </a:ln>
        </p:spPr>
      </p:pic>
      <p:sp>
        <p:nvSpPr>
          <p:cNvPr id="203" name="Текстовое поле 8"/>
          <p:cNvSpPr/>
          <p:nvPr/>
        </p:nvSpPr>
        <p:spPr>
          <a:xfrm>
            <a:off x="5940000" y="1962720"/>
            <a:ext cx="3419280" cy="79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latin typeface="Times New Roman"/>
                <a:ea typeface="SimSun"/>
              </a:rPr>
              <a:t>Something is wrong!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204" name="Изображение 10"/>
          <p:cNvPicPr/>
          <p:nvPr/>
        </p:nvPicPr>
        <p:blipFill>
          <a:blip r:embed="rId5" cstate="print"/>
          <a:stretch/>
        </p:blipFill>
        <p:spPr>
          <a:xfrm>
            <a:off x="5220000" y="3705840"/>
            <a:ext cx="1420560" cy="1602000"/>
          </a:xfrm>
          <a:prstGeom prst="rect">
            <a:avLst/>
          </a:prstGeom>
          <a:ln w="0">
            <a:noFill/>
          </a:ln>
        </p:spPr>
      </p:pic>
      <p:sp>
        <p:nvSpPr>
          <p:cNvPr id="205" name="Текстовое поле 11"/>
          <p:cNvSpPr/>
          <p:nvPr/>
        </p:nvSpPr>
        <p:spPr>
          <a:xfrm>
            <a:off x="6825600" y="3705840"/>
            <a:ext cx="3974040" cy="607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Times New Roman"/>
                <a:ea typeface="SimSun"/>
              </a:rPr>
              <a:t>You are bad!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Заголовок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4800" b="0" strike="noStrike" spc="-1">
              <a:latin typeface="Arial"/>
            </a:endParaRPr>
          </a:p>
        </p:txBody>
      </p:sp>
      <p:pic>
        <p:nvPicPr>
          <p:cNvPr id="269" name="Picture 2" descr="передняя сторона"/>
          <p:cNvPicPr/>
          <p:nvPr/>
        </p:nvPicPr>
        <p:blipFill>
          <a:blip r:embed="rId2" cstate="print"/>
          <a:stretch/>
        </p:blipFill>
        <p:spPr>
          <a:xfrm>
            <a:off x="1979640" y="1772640"/>
            <a:ext cx="5191200" cy="4318560"/>
          </a:xfrm>
          <a:prstGeom prst="rect">
            <a:avLst/>
          </a:prstGeom>
          <a:ln w="0">
            <a:noFill/>
          </a:ln>
        </p:spPr>
      </p:pic>
      <p:sp>
        <p:nvSpPr>
          <p:cNvPr id="270" name="TextBox 269"/>
          <p:cNvSpPr txBox="1"/>
          <p:nvPr/>
        </p:nvSpPr>
        <p:spPr>
          <a:xfrm>
            <a:off x="2152800" y="0"/>
            <a:ext cx="4867200" cy="70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4800" b="0" strike="noStrike" spc="-1">
                <a:solidFill>
                  <a:srgbClr val="000000"/>
                </a:solidFill>
                <a:latin typeface="Calibri"/>
                <a:ea typeface="DejaVu Sans"/>
              </a:rPr>
              <a:t>передняя сторона</a:t>
            </a:r>
            <a:endParaRPr lang="ru-RU" sz="4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Текстовое поле 1"/>
          <p:cNvSpPr/>
          <p:nvPr/>
        </p:nvSpPr>
        <p:spPr>
          <a:xfrm>
            <a:off x="271080" y="1013400"/>
            <a:ext cx="8561160" cy="502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</a:t>
            </a: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How can I help you?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latin typeface="Calibri"/>
                <a:ea typeface="DejaVu Sans"/>
              </a:rPr>
              <a:t>- </a:t>
            </a: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I’d like to book some theatre tickets, please.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- Which play would you like to see?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- How many seats would you like?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- Can I pay by credit card?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- How would you like to pay?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latin typeface="Calibri"/>
                <a:ea typeface="DejaVu Sans"/>
              </a:rPr>
              <a:t>- The ones near the centre, I think.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72" name="Текстовое поле 2"/>
          <p:cNvSpPr/>
          <p:nvPr/>
        </p:nvSpPr>
        <p:spPr>
          <a:xfrm>
            <a:off x="2233800" y="315000"/>
            <a:ext cx="586152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C0504D"/>
                </a:solidFill>
                <a:latin typeface="Arial"/>
                <a:ea typeface="DejaVu Sans"/>
              </a:rPr>
              <a:t>Listen and read the statements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273" name="Рисунок 27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mc="http://schemas.openxmlformats.org/markup-compatibility/2006" xmlns:p15="http://schemas.microsoft.com/office/powerpoint/2012/main" xmlns:p14="http://schemas.microsoft.com/office/powerpoint/2010/main" xmlns="" r:embed="rId3"/>
              </p:ext>
            </p:extLst>
          </p:nvPr>
        </p:nvPicPr>
        <p:blipFill>
          <a:blip r:embed="rId4" cstate="print"/>
        </p:blipFill>
        <p:spPr>
          <a:xfrm>
            <a:off x="3923640" y="5157360"/>
            <a:ext cx="494640" cy="494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Заголовок 1"/>
          <p:cNvSpPr/>
          <p:nvPr/>
        </p:nvSpPr>
        <p:spPr>
          <a:xfrm>
            <a:off x="467280" y="0"/>
            <a:ext cx="8305920" cy="119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Which  </a:t>
            </a:r>
            <a:r>
              <a:rPr lang="en-US" sz="2000" b="1" strike="noStrike" spc="-1">
                <a:solidFill>
                  <a:srgbClr val="FF0000"/>
                </a:solidFill>
                <a:latin typeface="Calibri"/>
                <a:ea typeface="DejaVu Sans"/>
              </a:rPr>
              <a:t>belong</a:t>
            </a:r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en-US" sz="2000" b="1" strike="noStrike" spc="-1">
                <a:solidFill>
                  <a:srgbClr val="FF0000"/>
                </a:solidFill>
                <a:latin typeface="Calibri"/>
                <a:ea typeface="DejaVu Sans"/>
              </a:rPr>
              <a:t>to</a:t>
            </a:r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t/>
            </a:r>
            <a:br/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the </a:t>
            </a:r>
            <a:r>
              <a:rPr lang="en-US" sz="2000" b="1" u="sng" strike="noStrike" spc="-1">
                <a:solidFill>
                  <a:srgbClr val="C00000"/>
                </a:solidFill>
                <a:uFillTx/>
                <a:latin typeface="Calibri"/>
                <a:ea typeface="DejaVu Sans"/>
              </a:rPr>
              <a:t>receptionist</a:t>
            </a:r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 /to the </a:t>
            </a:r>
            <a:r>
              <a:rPr lang="en-US" sz="2000" b="1" u="sng" strike="noStrike" spc="-1">
                <a:solidFill>
                  <a:srgbClr val="C00000"/>
                </a:solidFill>
                <a:uFillTx/>
                <a:latin typeface="Calibri"/>
                <a:ea typeface="DejaVu Sans"/>
              </a:rPr>
              <a:t>customer</a:t>
            </a:r>
            <a:r>
              <a:rPr lang="en-U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?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75" name="Прямоугольник 4"/>
          <p:cNvSpPr/>
          <p:nvPr/>
        </p:nvSpPr>
        <p:spPr>
          <a:xfrm>
            <a:off x="1619640" y="2565000"/>
            <a:ext cx="6982920" cy="302256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How can I help you?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8000"/>
                </a:solidFill>
                <a:latin typeface="Calibri"/>
                <a:ea typeface="DejaVu Sans"/>
              </a:rPr>
              <a:t>- </a:t>
            </a: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I’d like to book some theatre tickets, please.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Which play would you like to see?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How many seats would you like?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Can I pay by credit card?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How would you like to pay? 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1" strike="noStrike" spc="-1">
                <a:solidFill>
                  <a:srgbClr val="008000"/>
                </a:solidFill>
                <a:latin typeface="Calibri"/>
                <a:ea typeface="DejaVu Sans"/>
              </a:rPr>
              <a:t>- The ones near the centre, I think.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76" name="Picture 2"/>
          <p:cNvPicPr/>
          <p:nvPr/>
        </p:nvPicPr>
        <p:blipFill>
          <a:blip r:embed="rId2" cstate="print"/>
          <a:stretch/>
        </p:blipFill>
        <p:spPr>
          <a:xfrm>
            <a:off x="1979640" y="1052640"/>
            <a:ext cx="1569600" cy="1325160"/>
          </a:xfrm>
          <a:prstGeom prst="rect">
            <a:avLst/>
          </a:prstGeom>
          <a:ln w="9525">
            <a:noFill/>
          </a:ln>
        </p:spPr>
      </p:pic>
      <p:pic>
        <p:nvPicPr>
          <p:cNvPr id="277" name="Picture 4" descr="C:\Users\Олег\Desktop\41946246-Мальчик-покупает-билет-в-цирк.jpg"/>
          <p:cNvPicPr/>
          <p:nvPr/>
        </p:nvPicPr>
        <p:blipFill>
          <a:blip r:embed="rId3" cstate="print"/>
          <a:stretch/>
        </p:blipFill>
        <p:spPr>
          <a:xfrm>
            <a:off x="5796000" y="1124640"/>
            <a:ext cx="1438200" cy="1150200"/>
          </a:xfrm>
          <a:prstGeom prst="rect">
            <a:avLst/>
          </a:prstGeom>
          <a:ln w="0">
            <a:noFill/>
          </a:ln>
        </p:spPr>
      </p:pic>
      <p:sp>
        <p:nvSpPr>
          <p:cNvPr id="278" name="Заголовок 1"/>
          <p:cNvSpPr/>
          <p:nvPr/>
        </p:nvSpPr>
        <p:spPr>
          <a:xfrm>
            <a:off x="1619640" y="5589360"/>
            <a:ext cx="6118920" cy="100620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marL="216000" indent="-215640" algn="ctr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 It </a:t>
            </a:r>
            <a:r>
              <a:rPr lang="en-US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belongs</a:t>
            </a:r>
            <a:r>
              <a:rPr lang="en-US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en-US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to</a:t>
            </a:r>
            <a:r>
              <a:rPr lang="en-US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 the receptionist 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  <a:ea typeface="DejaVu Sans"/>
              </a:rPr>
              <a:t>(to the customer).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6" dur="500" fill="hold"/>
                                        <p:tgtEl>
                                          <p:spTgt spid="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Picture 2"/>
          <p:cNvPicPr/>
          <p:nvPr/>
        </p:nvPicPr>
        <p:blipFill>
          <a:blip r:embed="rId3" cstate="print"/>
          <a:stretch/>
        </p:blipFill>
        <p:spPr>
          <a:xfrm>
            <a:off x="1691640" y="188640"/>
            <a:ext cx="5792040" cy="934200"/>
          </a:xfrm>
          <a:prstGeom prst="rect">
            <a:avLst/>
          </a:prstGeom>
          <a:ln w="9525">
            <a:noFill/>
          </a:ln>
        </p:spPr>
      </p:pic>
      <p:pic>
        <p:nvPicPr>
          <p:cNvPr id="280" name="Picture 3"/>
          <p:cNvPicPr/>
          <p:nvPr/>
        </p:nvPicPr>
        <p:blipFill>
          <a:blip r:embed="rId4" cstate="print"/>
          <a:srcRect l="3765" b="51045"/>
          <a:stretch/>
        </p:blipFill>
        <p:spPr>
          <a:xfrm>
            <a:off x="0" y="1340640"/>
            <a:ext cx="4591800" cy="4174560"/>
          </a:xfrm>
          <a:prstGeom prst="rect">
            <a:avLst/>
          </a:prstGeom>
          <a:ln w="9525">
            <a:noFill/>
          </a:ln>
        </p:spPr>
      </p:pic>
      <p:pic>
        <p:nvPicPr>
          <p:cNvPr id="281" name="Picture 3"/>
          <p:cNvPicPr/>
          <p:nvPr/>
        </p:nvPicPr>
        <p:blipFill>
          <a:blip r:embed="rId4" cstate="print"/>
          <a:srcRect t="47559"/>
          <a:stretch/>
        </p:blipFill>
        <p:spPr>
          <a:xfrm>
            <a:off x="4536360" y="1340640"/>
            <a:ext cx="4605840" cy="4318560"/>
          </a:xfrm>
          <a:prstGeom prst="rect">
            <a:avLst/>
          </a:prstGeom>
          <a:ln w="9525">
            <a:noFill/>
          </a:ln>
        </p:spPr>
      </p:pic>
      <p:pic>
        <p:nvPicPr>
          <p:cNvPr id="282" name="Рисунок 28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mc="http://schemas.openxmlformats.org/markup-compatibility/2006" xmlns:p15="http://schemas.microsoft.com/office/powerpoint/2012/main" xmlns:p14="http://schemas.microsoft.com/office/powerpoint/2010/main" xmlns="" r:embed="rId5"/>
              </p:ext>
            </p:extLst>
          </p:nvPr>
        </p:nvPicPr>
        <p:blipFill>
          <a:blip r:embed="rId6" cstate="print"/>
        </p:blipFill>
        <p:spPr>
          <a:xfrm>
            <a:off x="3060000" y="5733360"/>
            <a:ext cx="494640" cy="494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Прямоугольник 188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Novosibirsk Musical Theater.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84" name="Прямоугольник 189"/>
          <p:cNvSpPr/>
          <p:nvPr/>
        </p:nvSpPr>
        <p:spPr>
          <a:xfrm>
            <a:off x="457200" y="1600200"/>
            <a:ext cx="196884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Прямоугольник 190"/>
          <p:cNvSpPr/>
          <p:nvPr/>
        </p:nvSpPr>
        <p:spPr>
          <a:xfrm>
            <a:off x="2526480" y="1600200"/>
            <a:ext cx="196884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Picture 2_0"/>
          <p:cNvSpPr/>
          <p:nvPr/>
        </p:nvSpPr>
        <p:spPr>
          <a:xfrm rot="21584400">
            <a:off x="1080" y="542880"/>
            <a:ext cx="9141120" cy="5454360"/>
          </a:xfrm>
          <a:prstGeom prst="rect">
            <a:avLst/>
          </a:prstGeom>
          <a:blipFill rotWithShape="0">
            <a:blip r:embed="rId2" cstate="print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Ctr="1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inhale</a:t>
            </a: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                                                      </a:t>
            </a:r>
            <a:r>
              <a:rPr lang="en-U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exhale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Прямоугольник 180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                                             Novo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88" name="Прямоугольник 181"/>
          <p:cNvSpPr/>
          <p:nvPr/>
        </p:nvSpPr>
        <p:spPr>
          <a:xfrm>
            <a:off x="457200" y="1600200"/>
            <a:ext cx="196884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Прямоугольник 182"/>
          <p:cNvSpPr/>
          <p:nvPr/>
        </p:nvSpPr>
        <p:spPr>
          <a:xfrm>
            <a:off x="2526480" y="1600200"/>
            <a:ext cx="196884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0" name="Изображение 183"/>
          <p:cNvPicPr/>
          <p:nvPr/>
        </p:nvPicPr>
        <p:blipFill>
          <a:blip r:embed="rId2" cstate="print"/>
          <a:stretch/>
        </p:blipFill>
        <p:spPr>
          <a:xfrm>
            <a:off x="383040" y="117000"/>
            <a:ext cx="4496760" cy="3117240"/>
          </a:xfrm>
          <a:prstGeom prst="rect">
            <a:avLst/>
          </a:prstGeom>
          <a:ln w="0">
            <a:noFill/>
          </a:ln>
        </p:spPr>
      </p:pic>
      <p:pic>
        <p:nvPicPr>
          <p:cNvPr id="291" name="Изображение 187"/>
          <p:cNvPicPr/>
          <p:nvPr/>
        </p:nvPicPr>
        <p:blipFill>
          <a:blip r:embed="rId3" cstate="print"/>
          <a:stretch/>
        </p:blipFill>
        <p:spPr>
          <a:xfrm>
            <a:off x="5148000" y="-603360"/>
            <a:ext cx="3953880" cy="6042240"/>
          </a:xfrm>
          <a:prstGeom prst="rect">
            <a:avLst/>
          </a:prstGeom>
          <a:ln w="0">
            <a:noFill/>
          </a:ln>
        </p:spPr>
      </p:pic>
      <p:pic>
        <p:nvPicPr>
          <p:cNvPr id="292" name="Изображение 1"/>
          <p:cNvPicPr/>
          <p:nvPr/>
        </p:nvPicPr>
        <p:blipFill>
          <a:blip r:embed="rId4" cstate="print"/>
          <a:stretch/>
        </p:blipFill>
        <p:spPr>
          <a:xfrm>
            <a:off x="457200" y="3285000"/>
            <a:ext cx="4448520" cy="3161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Заголовок 1"/>
          <p:cNvSpPr txBox="1"/>
          <p:nvPr/>
        </p:nvSpPr>
        <p:spPr>
          <a:xfrm>
            <a:off x="457200" y="220680"/>
            <a:ext cx="8362800" cy="679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highlight>
                  <a:srgbClr val="FFFF00"/>
                </a:highlight>
                <a:latin typeface="Arial"/>
              </a:rPr>
              <a:t>Novosibirsk Globus Theatre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Замещающий текст 2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Замещающий текст 3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Текстовое поле 4"/>
          <p:cNvSpPr/>
          <p:nvPr/>
        </p:nvSpPr>
        <p:spPr>
          <a:xfrm>
            <a:off x="925200" y="1167120"/>
            <a:ext cx="8031240" cy="536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Hello. Novosibirsk Globus Theatre.How can I help you?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 I'd like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to book some theatre tickets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, please.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R:Which play would you like to see?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 C: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Alice in Wonderland.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R:How many seats  would you like?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/3 / 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seats,please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No problem, sir. What </a:t>
            </a:r>
            <a:r>
              <a:rPr lang="en-US" sz="2400" b="0" u="sng" strike="noStrike" spc="-1">
                <a:solidFill>
                  <a:srgbClr val="1D1D1B"/>
                </a:solidFill>
                <a:uFillTx/>
                <a:latin typeface="Times New Roman"/>
                <a:ea typeface="Arial"/>
              </a:rPr>
              <a:t>name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should I book them under?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___________________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 How would you like to play?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By card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/by credit card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So that's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/3/4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/tickets for 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Alice in Wonderland,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April,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20th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at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4 pm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. Thank you, Mr _______.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Thank you very much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Заголовок 1"/>
          <p:cNvSpPr txBox="1"/>
          <p:nvPr/>
        </p:nvSpPr>
        <p:spPr>
          <a:xfrm>
            <a:off x="720000" y="63000"/>
            <a:ext cx="7560000" cy="477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strike="noStrike" spc="-1">
                <a:solidFill>
                  <a:srgbClr val="000000"/>
                </a:solidFill>
                <a:highlight>
                  <a:srgbClr val="FFFF00"/>
                </a:highlight>
                <a:latin typeface="Arial"/>
              </a:rPr>
              <a:t>Novosibirsk Opera and Ballet Theatre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Замещающий текст 2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Замещающий текст 3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Текстовое поле 5"/>
          <p:cNvSpPr/>
          <p:nvPr/>
        </p:nvSpPr>
        <p:spPr>
          <a:xfrm>
            <a:off x="812880" y="1197000"/>
            <a:ext cx="8082720" cy="6312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Hello. Novosibirsk Globus Theatre.How can I help you?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 I'd like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to book some theatre tickets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, please.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R:Which play would you like to see?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 C: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The Nutcracker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R:How many seats  would you like?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/3 / 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seats,please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No problem, sir. What </a:t>
            </a:r>
            <a:r>
              <a:rPr lang="en-US" sz="2400" b="0" u="sng" strike="noStrike" spc="-1">
                <a:solidFill>
                  <a:srgbClr val="1D1D1B"/>
                </a:solidFill>
                <a:uFillTx/>
                <a:latin typeface="Times New Roman"/>
                <a:ea typeface="Arial"/>
              </a:rPr>
              <a:t>name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should I book them under?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___________________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 How would you like to play?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By card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/by credit card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So that's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/3/4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/tickets for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The Nutcracker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April,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19th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at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5 pm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. Thank you, Mr _______.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Thank you very much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Заголовок 1"/>
          <p:cNvSpPr txBox="1"/>
          <p:nvPr/>
        </p:nvSpPr>
        <p:spPr>
          <a:xfrm>
            <a:off x="457200" y="220680"/>
            <a:ext cx="8362800" cy="679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0" strike="noStrike" spc="-1">
                <a:solidFill>
                  <a:srgbClr val="000000"/>
                </a:solidFill>
                <a:highlight>
                  <a:srgbClr val="FFFF00"/>
                </a:highlight>
                <a:latin typeface="Arial"/>
              </a:rPr>
              <a:t>Novosibirsk Musical Theater.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Замещающий текст 2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3" name="Замещающий текст 3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Текстовое поле 4"/>
          <p:cNvSpPr/>
          <p:nvPr/>
        </p:nvSpPr>
        <p:spPr>
          <a:xfrm>
            <a:off x="856440" y="1430640"/>
            <a:ext cx="7563600" cy="435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Hello. Novosibirsk Globus Theatre.How can I help you?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 I'd like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to book some theatre tickets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, please.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R:Which play would you like to see?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 C: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Snow White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R:How many seats  would you like?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 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/3 / 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seats,please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No problem, sir. What </a:t>
            </a:r>
            <a:r>
              <a:rPr lang="en-US" sz="2400" b="0" u="sng" strike="noStrike" spc="-1">
                <a:solidFill>
                  <a:srgbClr val="1D1D1B"/>
                </a:solidFill>
                <a:uFillTx/>
                <a:latin typeface="Times New Roman"/>
                <a:ea typeface="Arial"/>
              </a:rPr>
              <a:t>name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should I book them under?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___________________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 How would you like to play?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By card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/by credit card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R: So that's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2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/3/4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/tickets for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Snow White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April,</a:t>
            </a:r>
            <a:r>
              <a:rPr lang="en-US" sz="2400" b="0" strike="noStrike" spc="-1">
                <a:solidFill>
                  <a:srgbClr val="0070C0"/>
                </a:solidFill>
                <a:latin typeface="Times New Roman"/>
                <a:ea typeface="Arial"/>
              </a:rPr>
              <a:t> 2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9th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 at 7 </a:t>
            </a:r>
            <a:r>
              <a:rPr lang="en-US" sz="2400" b="1" strike="noStrike" spc="-1">
                <a:solidFill>
                  <a:srgbClr val="0070C0"/>
                </a:solidFill>
                <a:latin typeface="Times New Roman"/>
                <a:ea typeface="Arial"/>
              </a:rPr>
              <a:t>pm</a:t>
            </a: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. Thank you, Mr _______.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0" b="0" strike="noStrike" spc="-1">
                <a:solidFill>
                  <a:srgbClr val="1D1D1B"/>
                </a:solidFill>
                <a:latin typeface="Times New Roman"/>
                <a:ea typeface="Arial"/>
              </a:rPr>
              <a:t>C: Thank you very much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Заголовок 1"/>
          <p:cNvSpPr/>
          <p:nvPr/>
        </p:nvSpPr>
        <p:spPr>
          <a:xfrm>
            <a:off x="457200" y="220680"/>
            <a:ext cx="8227800" cy="1249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rPr lang="en-US" sz="3600" b="1" strike="noStrike" spc="-1">
                <a:solidFill>
                  <a:srgbClr val="FF0000"/>
                </a:solidFill>
                <a:latin typeface="Arial"/>
                <a:ea typeface="DejaVu Sans"/>
              </a:rPr>
              <a:t>Let’s summarize out work. 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306" name="Замещающий текст 2"/>
          <p:cNvSpPr/>
          <p:nvPr/>
        </p:nvSpPr>
        <p:spPr>
          <a:xfrm>
            <a:off x="949680" y="1600200"/>
            <a:ext cx="4680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Замещающий текст 3"/>
          <p:cNvSpPr/>
          <p:nvPr/>
        </p:nvSpPr>
        <p:spPr>
          <a:xfrm>
            <a:off x="949680" y="1600200"/>
            <a:ext cx="468000" cy="452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Текстовое поле 4"/>
          <p:cNvSpPr/>
          <p:nvPr/>
        </p:nvSpPr>
        <p:spPr>
          <a:xfrm>
            <a:off x="1270080" y="1413000"/>
            <a:ext cx="5932800" cy="2661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4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Now I know… 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14000"/>
              </a:lnSpc>
            </a:pPr>
            <a:endParaRPr lang="ru-RU" sz="4000" b="0" strike="noStrike" spc="-1">
              <a:latin typeface="Arial"/>
            </a:endParaRPr>
          </a:p>
          <a:p>
            <a:pPr>
              <a:lnSpc>
                <a:spcPct val="114000"/>
              </a:lnSpc>
            </a:pPr>
            <a:endParaRPr lang="ru-RU" sz="4000" b="0" strike="noStrike" spc="-1">
              <a:latin typeface="Arial"/>
            </a:endParaRPr>
          </a:p>
          <a:p>
            <a:pPr>
              <a:lnSpc>
                <a:spcPct val="114000"/>
              </a:lnSpc>
            </a:pPr>
            <a:endParaRPr lang="ru-RU" sz="4000" b="0" strike="noStrike" spc="-1">
              <a:latin typeface="Arial"/>
            </a:endParaRPr>
          </a:p>
          <a:p>
            <a:pPr>
              <a:lnSpc>
                <a:spcPct val="114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Now I can…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14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 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309" name="Изображение 5"/>
          <p:cNvPicPr/>
          <p:nvPr/>
        </p:nvPicPr>
        <p:blipFill>
          <a:blip r:embed="rId2" cstate="print"/>
          <a:stretch/>
        </p:blipFill>
        <p:spPr>
          <a:xfrm>
            <a:off x="4860360" y="1557000"/>
            <a:ext cx="3109680" cy="1886400"/>
          </a:xfrm>
          <a:prstGeom prst="rect">
            <a:avLst/>
          </a:prstGeom>
          <a:ln w="0">
            <a:noFill/>
          </a:ln>
        </p:spPr>
      </p:pic>
      <p:pic>
        <p:nvPicPr>
          <p:cNvPr id="310" name="Изображение 7"/>
          <p:cNvPicPr/>
          <p:nvPr/>
        </p:nvPicPr>
        <p:blipFill>
          <a:blip r:embed="rId3" cstate="print"/>
          <a:stretch/>
        </p:blipFill>
        <p:spPr>
          <a:xfrm>
            <a:off x="4780800" y="4296240"/>
            <a:ext cx="3656880" cy="1828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Заголовок 1"/>
          <p:cNvSpPr/>
          <p:nvPr/>
        </p:nvSpPr>
        <p:spPr>
          <a:xfrm>
            <a:off x="348120" y="221040"/>
            <a:ext cx="8337240" cy="1383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Now I’m OK!</a:t>
            </a:r>
            <a:r>
              <a:rPr lang="en-US" sz="3600" b="0" strike="noStrike" spc="-1">
                <a:solidFill>
                  <a:srgbClr val="000000"/>
                </a:solidFill>
                <a:latin typeface="Arial"/>
                <a:ea typeface="SimSun"/>
              </a:rPr>
              <a:t> 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207" name="Замещающий текст 2"/>
          <p:cNvSpPr/>
          <p:nvPr/>
        </p:nvSpPr>
        <p:spPr>
          <a:xfrm>
            <a:off x="457200" y="1174680"/>
            <a:ext cx="8228520" cy="4951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8" name="Изображение 3"/>
          <p:cNvPicPr/>
          <p:nvPr/>
        </p:nvPicPr>
        <p:blipFill>
          <a:blip r:embed="rId2" cstate="print"/>
          <a:stretch/>
        </p:blipFill>
        <p:spPr>
          <a:xfrm>
            <a:off x="2196000" y="1980000"/>
            <a:ext cx="4832640" cy="4894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Заголовок 1"/>
          <p:cNvSpPr/>
          <p:nvPr/>
        </p:nvSpPr>
        <p:spPr>
          <a:xfrm>
            <a:off x="457200" y="190440"/>
            <a:ext cx="822852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Arial"/>
                <a:ea typeface="SimSun"/>
              </a:rPr>
              <a:t>Listen and repeat and read.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210" name="Содержимое 2"/>
          <p:cNvSpPr/>
          <p:nvPr/>
        </p:nvSpPr>
        <p:spPr>
          <a:xfrm>
            <a:off x="633240" y="1600200"/>
            <a:ext cx="3861720" cy="1899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/>
              <a:buChar char="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r</a:t>
            </a:r>
            <a:r>
              <a:rPr lang="en-US" sz="2400" b="1" strike="noStrike" spc="-1">
                <a:solidFill>
                  <a:srgbClr val="0070C0"/>
                </a:solidFill>
                <a:latin typeface="Arial"/>
                <a:ea typeface="SimSun"/>
              </a:rPr>
              <a:t>oa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d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/>
              <a:buChar char="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kn</a:t>
            </a:r>
            <a:r>
              <a:rPr lang="en-US" sz="2400" b="1" strike="noStrike" spc="-1">
                <a:solidFill>
                  <a:srgbClr val="0070C0"/>
                </a:solidFill>
                <a:latin typeface="Arial"/>
                <a:ea typeface="SimSun"/>
              </a:rPr>
              <a:t>ow  </a:t>
            </a:r>
            <a:endParaRPr lang="ru-RU" sz="24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/>
              <a:buChar char="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b</a:t>
            </a:r>
            <a:r>
              <a:rPr lang="en-US" sz="2400" b="1" strike="noStrike" spc="-1">
                <a:solidFill>
                  <a:srgbClr val="0070C0"/>
                </a:solidFill>
                <a:latin typeface="Arial"/>
                <a:ea typeface="SimSun"/>
              </a:rPr>
              <a:t>o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ne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lang="ru-RU" sz="2400" b="0" strike="noStrike" spc="-1">
              <a:latin typeface="Arial"/>
            </a:endParaRPr>
          </a:p>
        </p:txBody>
      </p:sp>
      <p:sp>
        <p:nvSpPr>
          <p:cNvPr id="211" name="Содержимое 3"/>
          <p:cNvSpPr/>
          <p:nvPr/>
        </p:nvSpPr>
        <p:spPr>
          <a:xfrm>
            <a:off x="4648320" y="1600200"/>
            <a:ext cx="4037400" cy="1827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/>
              <a:buChar char="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h</a:t>
            </a:r>
            <a:r>
              <a:rPr lang="en-US" sz="3200" b="1" strike="noStrike" spc="-1">
                <a:solidFill>
                  <a:srgbClr val="0070C0"/>
                </a:solidFill>
                <a:latin typeface="Arial"/>
                <a:ea typeface="SimSun"/>
              </a:rPr>
              <a:t>ou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se</a:t>
            </a:r>
            <a:endParaRPr lang="ru-RU" sz="32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/>
              <a:buChar char="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c</a:t>
            </a:r>
            <a:r>
              <a:rPr lang="en-US" sz="3200" b="1" strike="noStrike" spc="-1">
                <a:solidFill>
                  <a:srgbClr val="0070C0"/>
                </a:solidFill>
                <a:latin typeface="Arial"/>
                <a:ea typeface="SimSun"/>
              </a:rPr>
              <a:t>ow</a:t>
            </a:r>
            <a:endParaRPr lang="ru-RU" sz="3200" b="0" strike="noStrike" spc="-1"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/>
              <a:buChar char="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d</a:t>
            </a:r>
            <a:r>
              <a:rPr lang="en-US" sz="3200" b="1" strike="noStrike" spc="-1">
                <a:solidFill>
                  <a:srgbClr val="0070C0"/>
                </a:solidFill>
                <a:latin typeface="Arial"/>
                <a:ea typeface="SimSun"/>
              </a:rPr>
              <a:t>ow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n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212" name="TextBox 4"/>
          <p:cNvSpPr/>
          <p:nvPr/>
        </p:nvSpPr>
        <p:spPr>
          <a:xfrm>
            <a:off x="618480" y="4357800"/>
            <a:ext cx="7934760" cy="94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Do you kn</a:t>
            </a:r>
            <a:r>
              <a:rPr lang="en-US" sz="2800" b="1" strike="noStrike" spc="-1">
                <a:solidFill>
                  <a:srgbClr val="0070C0"/>
                </a:solidFill>
                <a:latin typeface="Arial"/>
                <a:ea typeface="SimSun"/>
              </a:rPr>
              <a:t>ow</a:t>
            </a: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 when the c</a:t>
            </a:r>
            <a:r>
              <a:rPr lang="en-US" sz="2800" b="1" strike="noStrike" spc="-1">
                <a:solidFill>
                  <a:srgbClr val="0070C0"/>
                </a:solidFill>
                <a:latin typeface="Arial"/>
                <a:ea typeface="SimSun"/>
              </a:rPr>
              <a:t>oa</a:t>
            </a: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ch reaches the t</a:t>
            </a:r>
            <a:r>
              <a:rPr lang="en-US" sz="2800" b="1" strike="noStrike" spc="-1">
                <a:solidFill>
                  <a:srgbClr val="0070C0"/>
                </a:solidFill>
                <a:latin typeface="Arial"/>
                <a:ea typeface="SimSun"/>
              </a:rPr>
              <a:t>ow</a:t>
            </a: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n?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Can you please seat on the c</a:t>
            </a:r>
            <a:r>
              <a:rPr lang="en-US" sz="2800" b="1" strike="noStrike" spc="-1">
                <a:solidFill>
                  <a:srgbClr val="0070C0"/>
                </a:solidFill>
                <a:latin typeface="Arial"/>
                <a:ea typeface="SimSun"/>
              </a:rPr>
              <a:t>ou</a:t>
            </a:r>
            <a:r>
              <a:rPr lang="en-US" sz="2800" b="0" strike="noStrike" spc="-1">
                <a:solidFill>
                  <a:srgbClr val="000000"/>
                </a:solidFill>
                <a:latin typeface="Arial"/>
                <a:ea typeface="SimSun"/>
              </a:rPr>
              <a:t>ch now?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13" name="Прямоугольник 5"/>
          <p:cNvSpPr/>
          <p:nvPr/>
        </p:nvSpPr>
        <p:spPr>
          <a:xfrm>
            <a:off x="2143080" y="1643040"/>
            <a:ext cx="14990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6000" b="1" strike="noStrike" spc="-1">
                <a:solidFill>
                  <a:srgbClr val="0070C0"/>
                </a:solidFill>
                <a:latin typeface="Arial"/>
                <a:ea typeface="SimSun"/>
              </a:rPr>
              <a:t>[əu]</a:t>
            </a:r>
            <a:endParaRPr lang="ru-RU" sz="6000" b="0" strike="noStrike" spc="-1">
              <a:latin typeface="Arial"/>
            </a:endParaRPr>
          </a:p>
        </p:txBody>
      </p:sp>
      <p:sp>
        <p:nvSpPr>
          <p:cNvPr id="214" name="Прямоугольник 6"/>
          <p:cNvSpPr/>
          <p:nvPr/>
        </p:nvSpPr>
        <p:spPr>
          <a:xfrm>
            <a:off x="6715080" y="1785960"/>
            <a:ext cx="1356120" cy="17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strike="noStrike" spc="-1">
                <a:solidFill>
                  <a:srgbClr val="0070C0"/>
                </a:solidFill>
                <a:latin typeface="Arial"/>
                <a:ea typeface="SimSun"/>
              </a:rPr>
              <a:t>[au]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15" name="Рисунок 21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mc="http://schemas.openxmlformats.org/markup-compatibility/2006" xmlns:p15="http://schemas.microsoft.com/office/powerpoint/2012/main" xmlns:p14="http://schemas.microsoft.com/office/powerpoint/2010/main" xmlns="" r:embed="rId3"/>
              </p:ext>
            </p:extLst>
          </p:nvPr>
        </p:nvPicPr>
        <p:blipFill>
          <a:blip r:embed="rId4" cstate="print"/>
        </p:blipFill>
        <p:spPr>
          <a:xfrm>
            <a:off x="2483640" y="5733360"/>
            <a:ext cx="494280" cy="494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Заголовок 1"/>
          <p:cNvSpPr/>
          <p:nvPr/>
        </p:nvSpPr>
        <p:spPr>
          <a:xfrm>
            <a:off x="457200" y="-180000"/>
            <a:ext cx="8228520" cy="21182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Arial"/>
                <a:ea typeface="SimSun"/>
              </a:rPr>
              <a:t>"All the world's a stage"                          </a:t>
            </a:r>
            <a:r>
              <a:rPr lang="en-US" sz="2400" b="0" strike="noStrike" spc="-1">
                <a:solidFill>
                  <a:srgbClr val="000000"/>
                </a:solidFill>
                <a:latin typeface="Arial"/>
                <a:ea typeface="SimSun"/>
              </a:rPr>
              <a:t>(William Shakespeare)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17" name="Замещающий текст 2"/>
          <p:cNvSpPr/>
          <p:nvPr/>
        </p:nvSpPr>
        <p:spPr>
          <a:xfrm>
            <a:off x="457200" y="1174680"/>
            <a:ext cx="8228520" cy="4951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Замещающий текст 3"/>
          <p:cNvSpPr/>
          <p:nvPr/>
        </p:nvSpPr>
        <p:spPr>
          <a:xfrm>
            <a:off x="457200" y="1174680"/>
            <a:ext cx="8228520" cy="4951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9" name="Изображение 4"/>
          <p:cNvPicPr/>
          <p:nvPr/>
        </p:nvPicPr>
        <p:blipFill>
          <a:blip r:embed="rId2" cstate="print"/>
          <a:stretch/>
        </p:blipFill>
        <p:spPr>
          <a:xfrm rot="21591600">
            <a:off x="905760" y="1958040"/>
            <a:ext cx="7711560" cy="4890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Заголовок 1"/>
          <p:cNvSpPr/>
          <p:nvPr/>
        </p:nvSpPr>
        <p:spPr>
          <a:xfrm>
            <a:off x="428040" y="190440"/>
            <a:ext cx="8137800" cy="789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600" b="0" strike="noStrike" spc="-1">
                <a:solidFill>
                  <a:srgbClr val="000000"/>
                </a:solidFill>
                <a:latin typeface="Arial"/>
                <a:ea typeface="SimSun"/>
              </a:rPr>
              <a:t>Theatres of Novosibirsk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221" name="Замещающее содержимое 5"/>
          <p:cNvPicPr/>
          <p:nvPr/>
        </p:nvPicPr>
        <p:blipFill>
          <a:blip r:embed="rId2" cstate="print"/>
          <a:stretch/>
        </p:blipFill>
        <p:spPr>
          <a:xfrm>
            <a:off x="251640" y="837000"/>
            <a:ext cx="4037400" cy="2696400"/>
          </a:xfrm>
          <a:prstGeom prst="rect">
            <a:avLst/>
          </a:prstGeom>
          <a:ln w="9525">
            <a:noFill/>
          </a:ln>
        </p:spPr>
      </p:pic>
      <p:pic>
        <p:nvPicPr>
          <p:cNvPr id="222" name="Замещающее содержимое 7"/>
          <p:cNvPicPr/>
          <p:nvPr/>
        </p:nvPicPr>
        <p:blipFill>
          <a:blip r:embed="rId3" cstate="print"/>
          <a:stretch/>
        </p:blipFill>
        <p:spPr>
          <a:xfrm>
            <a:off x="4860360" y="777240"/>
            <a:ext cx="4132800" cy="2756160"/>
          </a:xfrm>
          <a:prstGeom prst="rect">
            <a:avLst/>
          </a:prstGeom>
          <a:ln w="9525">
            <a:noFill/>
          </a:ln>
        </p:spPr>
      </p:pic>
      <p:sp>
        <p:nvSpPr>
          <p:cNvPr id="223" name="Текстовое поле 6"/>
          <p:cNvSpPr/>
          <p:nvPr/>
        </p:nvSpPr>
        <p:spPr>
          <a:xfrm>
            <a:off x="158040" y="3587760"/>
            <a:ext cx="4017960" cy="537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Novosibirsk Globus Theatre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224" name="Текстовое поле 8"/>
          <p:cNvSpPr/>
          <p:nvPr/>
        </p:nvSpPr>
        <p:spPr>
          <a:xfrm>
            <a:off x="5022720" y="3530520"/>
            <a:ext cx="3854520" cy="473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Novosibirsk Opera and Ballet Theatre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225" name="Изображение 9"/>
          <p:cNvPicPr/>
          <p:nvPr/>
        </p:nvPicPr>
        <p:blipFill>
          <a:blip r:embed="rId4" cstate="print"/>
          <a:stretch/>
        </p:blipFill>
        <p:spPr>
          <a:xfrm>
            <a:off x="2870280" y="3860640"/>
            <a:ext cx="3252600" cy="2437200"/>
          </a:xfrm>
          <a:prstGeom prst="rect">
            <a:avLst/>
          </a:prstGeom>
          <a:ln w="0">
            <a:noFill/>
          </a:ln>
        </p:spPr>
      </p:pic>
      <p:sp>
        <p:nvSpPr>
          <p:cNvPr id="226" name="Текстовое поле 10"/>
          <p:cNvSpPr/>
          <p:nvPr/>
        </p:nvSpPr>
        <p:spPr>
          <a:xfrm>
            <a:off x="2031840" y="6405120"/>
            <a:ext cx="5078880" cy="44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Novosibirsk Musical Theater.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Заголовок 1"/>
          <p:cNvSpPr txBox="1"/>
          <p:nvPr/>
        </p:nvSpPr>
        <p:spPr>
          <a:xfrm>
            <a:off x="457200" y="220680"/>
            <a:ext cx="8227800" cy="124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Замещающий текст 2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Замещающий текст 3"/>
          <p:cNvSpPr txBox="1"/>
          <p:nvPr/>
        </p:nvSpPr>
        <p:spPr>
          <a:xfrm>
            <a:off x="697320" y="1600200"/>
            <a:ext cx="227880" cy="452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0" name="Изображение 4" descr="108e8ce1-6f82-5e0f-b604-bb52013d8412"/>
          <p:cNvPicPr/>
          <p:nvPr/>
        </p:nvPicPr>
        <p:blipFill>
          <a:blip r:embed="rId2" cstate="print"/>
          <a:stretch/>
        </p:blipFill>
        <p:spPr>
          <a:xfrm>
            <a:off x="14040" y="0"/>
            <a:ext cx="9115200" cy="6856920"/>
          </a:xfrm>
          <a:prstGeom prst="rect">
            <a:avLst/>
          </a:prstGeom>
          <a:ln w="0">
            <a:noFill/>
          </a:ln>
        </p:spPr>
      </p:pic>
      <p:sp>
        <p:nvSpPr>
          <p:cNvPr id="231" name="Текстовое поле 5"/>
          <p:cNvSpPr/>
          <p:nvPr/>
        </p:nvSpPr>
        <p:spPr>
          <a:xfrm>
            <a:off x="993240" y="1600200"/>
            <a:ext cx="6896520" cy="362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14000"/>
              </a:lnSpc>
            </a:pPr>
            <a:r>
              <a:rPr lang="en-US" sz="3600" b="0" strike="noStrike" spc="-1">
                <a:solidFill>
                  <a:srgbClr val="FFFFFF"/>
                </a:solidFill>
                <a:latin typeface="Times New Roman"/>
                <a:ea typeface="Calibri"/>
              </a:rPr>
              <a:t> </a:t>
            </a:r>
            <a:endParaRPr lang="ru-RU" sz="3600" b="0" strike="noStrike" spc="-1">
              <a:latin typeface="Arial"/>
            </a:endParaRPr>
          </a:p>
          <a:p>
            <a:pPr algn="ctr">
              <a:lnSpc>
                <a:spcPct val="114000"/>
              </a:lnSpc>
            </a:pPr>
            <a:r>
              <a:rPr lang="ru-RU" sz="3600" b="0" i="1" strike="noStrike" spc="-1">
                <a:solidFill>
                  <a:srgbClr val="FFFFFF"/>
                </a:solidFill>
                <a:latin typeface="Times New Roman"/>
                <a:ea typeface="Calibri"/>
              </a:rPr>
              <a:t>Т</a:t>
            </a:r>
            <a:r>
              <a:rPr lang="en-US" sz="3600" b="0" i="1" strike="noStrike" spc="-1">
                <a:solidFill>
                  <a:srgbClr val="FFFFFF"/>
                </a:solidFill>
                <a:latin typeface="Times New Roman"/>
                <a:ea typeface="Calibri"/>
              </a:rPr>
              <a:t>he theme of our lesson  is </a:t>
            </a:r>
            <a:r>
              <a:rPr lang="ru-RU" sz="3600" b="0" strike="noStrike" spc="-1">
                <a:solidFill>
                  <a:srgbClr val="FFFFFF"/>
                </a:solidFill>
                <a:latin typeface="Times New Roman"/>
                <a:ea typeface="Calibri"/>
              </a:rPr>
              <a:t>  </a:t>
            </a:r>
            <a:r>
              <a:rPr lang="en-US" sz="3600" b="1" strike="noStrike" spc="-1">
                <a:solidFill>
                  <a:srgbClr val="FFFFFF"/>
                </a:solidFill>
                <a:latin typeface="Times New Roman"/>
                <a:ea typeface="Calibri"/>
              </a:rPr>
              <a:t>‘Booking theatre tickets’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Заголовок 1"/>
          <p:cNvSpPr/>
          <p:nvPr/>
        </p:nvSpPr>
        <p:spPr>
          <a:xfrm>
            <a:off x="457200" y="190440"/>
            <a:ext cx="8228520" cy="5814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Замещающее содержимое 2"/>
          <p:cNvSpPr/>
          <p:nvPr/>
        </p:nvSpPr>
        <p:spPr>
          <a:xfrm>
            <a:off x="457200" y="1174680"/>
            <a:ext cx="8228520" cy="4951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                      </a:t>
            </a:r>
            <a:r>
              <a:rPr lang="en-US" sz="3200" b="0" i="1" strike="noStrike" spc="-1">
                <a:solidFill>
                  <a:srgbClr val="000000"/>
                </a:solidFill>
                <a:latin typeface="Arial"/>
                <a:ea typeface="SimSun"/>
              </a:rPr>
              <a:t> In this lesson 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1" strike="noStrike" spc="-1">
                <a:solidFill>
                  <a:srgbClr val="000000"/>
                </a:solidFill>
                <a:latin typeface="Arial"/>
                <a:ea typeface="SimSun"/>
              </a:rPr>
              <a:t>we will learn how to book tickets in English.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i="1" strike="noStrike" spc="-1">
                <a:solidFill>
                  <a:srgbClr val="000000"/>
                </a:solidFill>
                <a:latin typeface="Arial"/>
                <a:ea typeface="SimSun"/>
              </a:rPr>
              <a:t>During the lesson you will: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1)</a:t>
            </a:r>
            <a:r>
              <a:rPr lang="en-US" sz="3200" b="1" strike="noStrike" spc="-1">
                <a:solidFill>
                  <a:srgbClr val="000000"/>
                </a:solidFill>
                <a:latin typeface="Arial"/>
                <a:ea typeface="SimSun"/>
              </a:rPr>
              <a:t>learn 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new words and phrases;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2)</a:t>
            </a:r>
            <a:r>
              <a:rPr lang="en-US" sz="3200" b="1" strike="noStrike" spc="-1">
                <a:solidFill>
                  <a:srgbClr val="000000"/>
                </a:solidFill>
                <a:latin typeface="Arial"/>
                <a:ea typeface="SimSun"/>
              </a:rPr>
              <a:t>read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and listen to the dialogue;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3)</a:t>
            </a:r>
            <a:r>
              <a:rPr lang="en-US" sz="3200" b="1" strike="noStrike" spc="-1">
                <a:solidFill>
                  <a:srgbClr val="000000"/>
                </a:solidFill>
                <a:latin typeface="Arial"/>
                <a:ea typeface="SimSun"/>
              </a:rPr>
              <a:t>work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 in pairs;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4)</a:t>
            </a:r>
            <a:r>
              <a:rPr lang="en-US" sz="3200" b="1" strike="noStrike" spc="-1">
                <a:solidFill>
                  <a:srgbClr val="000000"/>
                </a:solidFill>
                <a:latin typeface="Arial"/>
                <a:ea typeface="SimSun"/>
              </a:rPr>
              <a:t>make </a:t>
            </a:r>
            <a:r>
              <a:rPr lang="en-US" sz="3200" b="0" strike="noStrike" spc="-1">
                <a:solidFill>
                  <a:srgbClr val="000000"/>
                </a:solidFill>
                <a:latin typeface="Arial"/>
                <a:ea typeface="SimSun"/>
              </a:rPr>
              <a:t>the dialogue and act out in role;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14000"/>
              </a:lnSpc>
              <a:tabLst>
                <a:tab pos="0" algn="l"/>
              </a:tabLst>
            </a:pPr>
            <a:r>
              <a:rPr lang="en-US" sz="3200" b="0" strike="noStrike" spc="-1">
                <a:solidFill>
                  <a:srgbClr val="FFFFFF"/>
                </a:solidFill>
                <a:latin typeface="Times New Roman"/>
                <a:ea typeface="Calibri"/>
              </a:rPr>
              <a:t>The theme of our lesson:         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14000"/>
              </a:lnSpc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14000"/>
              </a:lnSpc>
              <a:tabLst>
                <a:tab pos="0" algn="l"/>
              </a:tabLst>
            </a:pPr>
            <a:r>
              <a:rPr lang="en-US" sz="3200" b="0" strike="noStrike" spc="-1">
                <a:solidFill>
                  <a:srgbClr val="FFFFFF"/>
                </a:solidFill>
                <a:latin typeface="Times New Roman"/>
                <a:ea typeface="Calibri"/>
              </a:rPr>
              <a:t>             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14000"/>
              </a:lnSpc>
              <a:tabLst>
                <a:tab pos="0" algn="l"/>
              </a:tabLst>
            </a:pPr>
            <a:r>
              <a:rPr lang="en-US" sz="3200" b="0" strike="noStrike" spc="-1">
                <a:solidFill>
                  <a:srgbClr val="FFFFFF"/>
                </a:solidFill>
                <a:latin typeface="Times New Roman"/>
                <a:ea typeface="Calibri"/>
              </a:rPr>
              <a:t>             </a:t>
            </a:r>
            <a:r>
              <a:rPr lang="en-US" sz="3200" b="0" i="1" strike="noStrike" spc="-1">
                <a:solidFill>
                  <a:srgbClr val="FFFFFF"/>
                </a:solidFill>
                <a:latin typeface="Times New Roman"/>
                <a:ea typeface="Calibri"/>
              </a:rPr>
              <a:t>‘Booking theatre tickets’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Заголовок 1"/>
          <p:cNvSpPr/>
          <p:nvPr/>
        </p:nvSpPr>
        <p:spPr>
          <a:xfrm>
            <a:off x="457200" y="274680"/>
            <a:ext cx="8227800" cy="1141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35000"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000000"/>
                </a:solidFill>
                <a:latin typeface="Calibri"/>
                <a:ea typeface="DejaVu Sans"/>
              </a:rPr>
              <a:t>администратор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35" name="Изображение 1"/>
          <p:cNvPicPr/>
          <p:nvPr/>
        </p:nvPicPr>
        <p:blipFill>
          <a:blip r:embed="rId2" cstate="print"/>
          <a:stretch/>
        </p:blipFill>
        <p:spPr>
          <a:xfrm>
            <a:off x="2000880" y="2520000"/>
            <a:ext cx="5199120" cy="519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447</Words>
  <Application>Microsoft Office PowerPoint</Application>
  <PresentationFormat>Экран (4:3)</PresentationFormat>
  <Paragraphs>172</Paragraphs>
  <Slides>29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Office Theme</vt:lpstr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Олег</dc:creator>
  <dc:description/>
  <cp:lastModifiedBy>Пользователь Windows</cp:lastModifiedBy>
  <cp:revision>34</cp:revision>
  <dcterms:created xsi:type="dcterms:W3CDTF">2018-03-14T11:26:00Z</dcterms:created>
  <dcterms:modified xsi:type="dcterms:W3CDTF">2025-04-17T15:53:52Z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F6F4FA6F4F1C4612BCF3B9195288F542_13</vt:lpwstr>
  </property>
  <property fmtid="{D5CDD505-2E9C-101B-9397-08002B2CF9AE}" pid="3" name="KSOProductBuildVer">
    <vt:lpwstr>1049-12.2.0.20782</vt:lpwstr>
  </property>
  <property fmtid="{D5CDD505-2E9C-101B-9397-08002B2CF9AE}" pid="4" name="PresentationFormat">
    <vt:lpwstr>Экран (4:3)</vt:lpwstr>
  </property>
  <property fmtid="{D5CDD505-2E9C-101B-9397-08002B2CF9AE}" pid="5" name="Slides">
    <vt:i4>29</vt:i4>
  </property>
</Properties>
</file>